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2"/>
  </p:notesMasterIdLst>
  <p:sldIdLst>
    <p:sldId id="277" r:id="rId2"/>
    <p:sldId id="256" r:id="rId3"/>
    <p:sldId id="257" r:id="rId4"/>
    <p:sldId id="260" r:id="rId5"/>
    <p:sldId id="258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F62C6-4EDB-4276-8E24-BF08F08843CB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4B7B5-0834-4184-B08D-34E65EA0AF2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518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4B7B5-0834-4184-B08D-34E65EA0AF27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730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026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037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25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047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521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5763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6326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554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548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677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869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19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218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814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522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08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F0B78-EA96-43C2-A84D-F6E279598AB1}" type="datetimeFigureOut">
              <a:rPr lang="de-AT" smtClean="0"/>
              <a:t>24.02.2022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DA15CE-F384-4E1C-9779-25E3F581F3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6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.bechter-boss@lebenskreise.a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lebenskreise.a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F33EC-FFD8-40FB-98D1-4551CBED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Herzlich willkommen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7E1937-A3B3-4781-B428-47C1E3D9F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110" y="665781"/>
            <a:ext cx="5848355" cy="5526437"/>
          </a:xfrm>
        </p:spPr>
        <p:txBody>
          <a:bodyPr/>
          <a:lstStyle/>
          <a:p>
            <a:pPr marL="0" indent="0">
              <a:buNone/>
            </a:pPr>
            <a:r>
              <a:rPr lang="de-AT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 wir um 9:30 starten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Richte dir etwas zum Trinken und wenn du magst auch einen Snack her.</a:t>
            </a:r>
          </a:p>
          <a:p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Halte Schreibzeug und einen Kuli bereit.</a:t>
            </a:r>
          </a:p>
          <a:p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Während des Workshops lass bitte deine Kamera eingeschalten.</a:t>
            </a:r>
          </a:p>
          <a:p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Mikrofon gerne stummschalten, damit wir nicht alle Hintergrundgeräusche hören. </a:t>
            </a:r>
          </a:p>
          <a:p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Wir werden eine Pause machen, wenn wir das Bedürfnis danach haben.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8123D1-7475-4489-BB7F-6C4640762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de-AT" sz="2000" dirty="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bei der Workshop-Reihe</a:t>
            </a:r>
          </a:p>
          <a:p>
            <a:pPr>
              <a:spcBef>
                <a:spcPct val="0"/>
              </a:spcBef>
            </a:pPr>
            <a:endParaRPr lang="de-AT" sz="2000" dirty="0">
              <a:solidFill>
                <a:schemeClr val="accent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</a:pPr>
            <a:endParaRPr lang="de-AT" sz="2000" dirty="0">
              <a:solidFill>
                <a:schemeClr val="accent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de-AT" sz="3600" dirty="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Meine Trauer – Deine Trauer</a:t>
            </a:r>
          </a:p>
          <a:p>
            <a:pPr>
              <a:spcBef>
                <a:spcPct val="0"/>
              </a:spcBef>
            </a:pPr>
            <a:endParaRPr lang="de-AT" sz="2000" dirty="0">
              <a:solidFill>
                <a:schemeClr val="accent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96E8B5-70C1-4E32-8CC8-2551C1D3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625" y="0"/>
            <a:ext cx="109737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6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6128023-69B0-49A8-BA56-A92B69F8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741"/>
            <a:ext cx="1097375" cy="774259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D6E767B-D6EA-499E-9BAE-5884C947497B}"/>
              </a:ext>
            </a:extLst>
          </p:cNvPr>
          <p:cNvSpPr txBox="1">
            <a:spLocks/>
          </p:cNvSpPr>
          <p:nvPr/>
        </p:nvSpPr>
        <p:spPr>
          <a:xfrm>
            <a:off x="5116169" y="1399814"/>
            <a:ext cx="4184035" cy="9643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de-AT" sz="4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Versteinern</a:t>
            </a:r>
            <a:r>
              <a:rPr lang="de-AT" dirty="0"/>
              <a:t>	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5EFD6F-8DCE-4AC3-A600-90BA57EB7D27}"/>
              </a:ext>
            </a:extLst>
          </p:cNvPr>
          <p:cNvSpPr txBox="1"/>
          <p:nvPr/>
        </p:nvSpPr>
        <p:spPr>
          <a:xfrm>
            <a:off x="1926453" y="3338004"/>
            <a:ext cx="72974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Das kann nicht sein</a:t>
            </a:r>
          </a:p>
          <a:p>
            <a:endParaRPr lang="de-AT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Niemanden rein lassen</a:t>
            </a:r>
          </a:p>
          <a:p>
            <a:endParaRPr lang="de-AT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Ich bin nicht da</a:t>
            </a:r>
          </a:p>
          <a:p>
            <a:endParaRPr lang="de-AT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Schutz hinter der Mauer finden</a:t>
            </a:r>
          </a:p>
          <a:p>
            <a:endParaRPr lang="de-AT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Bedächtig und sanft auf die Menschen zugehen. Mauer kann porös werden.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1BFD3DB-DD58-41DB-A7B9-DADC6A9C1079}"/>
              </a:ext>
            </a:extLst>
          </p:cNvPr>
          <p:cNvSpPr txBox="1"/>
          <p:nvPr/>
        </p:nvSpPr>
        <p:spPr>
          <a:xfrm>
            <a:off x="5841507" y="2071777"/>
            <a:ext cx="2343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eingemauert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EC5B4F-A6B9-478D-A036-B3F6AEF57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23" y="689534"/>
            <a:ext cx="4229345" cy="23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81B92-F2FE-4FA1-A92E-BB729C2F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7662"/>
          </a:xfrm>
        </p:spPr>
        <p:txBody>
          <a:bodyPr/>
          <a:lstStyle/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Übung zu den Typologien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EBF3AF-47CE-4B7F-A362-FA9870CC4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8613"/>
            <a:ext cx="9558619" cy="4956575"/>
          </a:xfrm>
        </p:spPr>
        <p:txBody>
          <a:bodyPr>
            <a:normAutofit fontScale="85000" lnSpcReduction="20000"/>
          </a:bodyPr>
          <a:lstStyle/>
          <a:p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Gruppe zu viert</a:t>
            </a:r>
          </a:p>
          <a:p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Fiktiven Name einer Klientin oder eines Klienten wählen</a:t>
            </a:r>
          </a:p>
          <a:p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Person ist </a:t>
            </a:r>
            <a:r>
              <a:rPr lang="de-A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Beobachter:in</a:t>
            </a:r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 Zeit (max. 5 Min. pro Rollenspiel) und Verhalten im Auge </a:t>
            </a:r>
            <a:endParaRPr lang="de-AT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Jeweils 1 Person übernimmt eine Typologie als </a:t>
            </a:r>
            <a:r>
              <a:rPr lang="de-A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Zugehörige:r</a:t>
            </a:r>
            <a:r>
              <a:rPr lang="de-AT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bzw</a:t>
            </a:r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de-A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Betreuer:in</a:t>
            </a:r>
            <a:endParaRPr lang="de-AT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Jede:r</a:t>
            </a:r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soll einmal jede Rolle innehaben</a:t>
            </a:r>
          </a:p>
          <a:p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Nach dem letzten Rollenspiel 5 Min. reflektieren, welche Rolle ist mir vertraut und welche fremd, welche Fragen habe ich</a:t>
            </a:r>
          </a:p>
          <a:p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AT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Beispiel: </a:t>
            </a:r>
            <a:r>
              <a:rPr lang="de-AT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Klient:in</a:t>
            </a:r>
            <a:r>
              <a:rPr lang="de-AT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stirbt unerwartet, drei Zugehörige stehen am Morgen danach am Totenbett</a:t>
            </a:r>
          </a:p>
          <a:p>
            <a:endParaRPr lang="de-AT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AT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Beispiel: </a:t>
            </a:r>
            <a:r>
              <a:rPr lang="de-AT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Klient:in</a:t>
            </a:r>
            <a:r>
              <a:rPr lang="de-AT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hat einen langwierigen Sterbeprozess überstanden, drei Zugehörige sind am Totenbett.</a:t>
            </a:r>
          </a:p>
          <a:p>
            <a:endParaRPr lang="de-AT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AT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Beispiel: </a:t>
            </a:r>
            <a:r>
              <a:rPr lang="de-AT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Klient:in</a:t>
            </a:r>
            <a:r>
              <a:rPr lang="de-AT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bekommt eine Lebensverkürzende Diagnose, das Team von drei </a:t>
            </a:r>
            <a:r>
              <a:rPr lang="de-AT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Betreuer:innen</a:t>
            </a:r>
            <a:r>
              <a:rPr lang="de-AT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bespricht sich in der Teamsitzung.</a:t>
            </a:r>
          </a:p>
          <a:p>
            <a:endParaRPr lang="de-AT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AT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Beispiel: </a:t>
            </a:r>
            <a:r>
              <a:rPr lang="de-AT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Klient:in</a:t>
            </a:r>
            <a:r>
              <a:rPr lang="de-AT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möchte vor dem Tod noch gerne in den Zoo. Das dreiköpfige Team, findet es befremdlich, dass sich diese Person Gedanken über den eigenen Tod macht und bespricht sich.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3DDAF1-CA7E-48F3-9086-3A5047D08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625" y="0"/>
            <a:ext cx="109737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91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6F8764B-30F0-4EBE-A01C-A1DDD6A79E8B}"/>
              </a:ext>
            </a:extLst>
          </p:cNvPr>
          <p:cNvSpPr txBox="1"/>
          <p:nvPr/>
        </p:nvSpPr>
        <p:spPr>
          <a:xfrm>
            <a:off x="1686757" y="976544"/>
            <a:ext cx="7359588" cy="28623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80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F4F74B-2D1D-4E93-8C9C-19494030B183}"/>
              </a:ext>
            </a:extLst>
          </p:cNvPr>
          <p:cNvSpPr txBox="1"/>
          <p:nvPr/>
        </p:nvSpPr>
        <p:spPr>
          <a:xfrm>
            <a:off x="5366551" y="3983129"/>
            <a:ext cx="3897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 um 11:30</a:t>
            </a:r>
          </a:p>
          <a:p>
            <a:r>
              <a:rPr lang="de-AT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Beine vertreten, dir was Gutes tun, … bis später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CD20116-ACFE-459E-BD5D-5D4C7AF30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741"/>
            <a:ext cx="109737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2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72EB4AC-1967-4DB4-A203-86889D0638DD}"/>
              </a:ext>
            </a:extLst>
          </p:cNvPr>
          <p:cNvSpPr txBox="1"/>
          <p:nvPr/>
        </p:nvSpPr>
        <p:spPr>
          <a:xfrm>
            <a:off x="2157275" y="2512381"/>
            <a:ext cx="403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Kurze Reflektion zu den Rollenspielen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1CFD275-E223-4172-A841-18C6A1C35468}"/>
              </a:ext>
            </a:extLst>
          </p:cNvPr>
          <p:cNvSpPr txBox="1"/>
          <p:nvPr/>
        </p:nvSpPr>
        <p:spPr>
          <a:xfrm>
            <a:off x="4048217" y="3429000"/>
            <a:ext cx="2929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Person/Gruppe</a:t>
            </a:r>
          </a:p>
          <a:p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Was hat uns verwundert?</a:t>
            </a:r>
          </a:p>
          <a:p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Welche Fragen haben wir?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0BC191-66DD-4271-88D2-43B958CDC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625" y="0"/>
            <a:ext cx="109737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5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ECA29-EAF0-42DC-A277-8C40762D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Weil es unangenehm ist, an den Tod zu denken, tun wir es auch nicht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9A9E97-72D5-4B0F-9FD1-A0CBD5323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5717" y="3632200"/>
            <a:ext cx="804946" cy="381000"/>
          </a:xfrm>
        </p:spPr>
        <p:txBody>
          <a:bodyPr/>
          <a:lstStyle/>
          <a:p>
            <a:r>
              <a:rPr lang="de-AT" dirty="0"/>
              <a:t>Pascal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78C532-9E99-4B5F-B374-34F483933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3801" y="4426012"/>
            <a:ext cx="5549200" cy="1570962"/>
          </a:xfrm>
        </p:spPr>
        <p:txBody>
          <a:bodyPr/>
          <a:lstStyle/>
          <a:p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Unsterblichkeitsillusion hilft uns das Leben zu leben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C2AEE9-8301-4F1F-8BC3-92E55A0DC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741"/>
            <a:ext cx="109737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5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D53B-791B-4EA2-8F79-7655DA5C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7" y="2762571"/>
            <a:ext cx="8596668" cy="1320800"/>
          </a:xfrm>
        </p:spPr>
        <p:txBody>
          <a:bodyPr/>
          <a:lstStyle/>
          <a:p>
            <a:r>
              <a:rPr lang="de-AT" dirty="0"/>
              <a:t>Felder der Trauer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B47274F2-A3A6-42FA-82CB-CAC53E83E121}"/>
              </a:ext>
            </a:extLst>
          </p:cNvPr>
          <p:cNvCxnSpPr>
            <a:cxnSpLocks/>
          </p:cNvCxnSpPr>
          <p:nvPr/>
        </p:nvCxnSpPr>
        <p:spPr>
          <a:xfrm>
            <a:off x="71021" y="0"/>
            <a:ext cx="12049958" cy="685800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5FCE501C-F635-41F0-A641-FD2F5BA37E2D}"/>
              </a:ext>
            </a:extLst>
          </p:cNvPr>
          <p:cNvCxnSpPr>
            <a:cxnSpLocks/>
          </p:cNvCxnSpPr>
          <p:nvPr/>
        </p:nvCxnSpPr>
        <p:spPr>
          <a:xfrm flipH="1">
            <a:off x="-319596" y="-204186"/>
            <a:ext cx="12872621" cy="7332955"/>
          </a:xfrm>
          <a:prstGeom prst="line">
            <a:avLst/>
          </a:prstGeom>
          <a:ln w="57150"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0BE9DF4A-5F6E-4531-883E-AEBC8627F0DC}"/>
              </a:ext>
            </a:extLst>
          </p:cNvPr>
          <p:cNvSpPr txBox="1"/>
          <p:nvPr/>
        </p:nvSpPr>
        <p:spPr>
          <a:xfrm>
            <a:off x="5249263" y="5294103"/>
            <a:ext cx="233186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Es geht auf den Tod zu</a:t>
            </a:r>
          </a:p>
          <a:p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4AE7FC7-6EF3-4E67-98D6-307ECAAE71FD}"/>
              </a:ext>
            </a:extLst>
          </p:cNvPr>
          <p:cNvSpPr txBox="1"/>
          <p:nvPr/>
        </p:nvSpPr>
        <p:spPr>
          <a:xfrm>
            <a:off x="3809734" y="3329126"/>
            <a:ext cx="2331868" cy="65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6EFD073D-2EC8-4CF7-95B7-3855283CDD84}"/>
              </a:ext>
            </a:extLst>
          </p:cNvPr>
          <p:cNvSpPr txBox="1">
            <a:spLocks/>
          </p:cNvSpPr>
          <p:nvPr/>
        </p:nvSpPr>
        <p:spPr>
          <a:xfrm>
            <a:off x="4384363" y="778695"/>
            <a:ext cx="4061668" cy="77457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de-A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Wieder auf die Unsterblichkeitsillusion zu</a:t>
            </a:r>
          </a:p>
          <a:p>
            <a:pPr marL="0" indent="0" algn="ctr">
              <a:buFont typeface="Wingdings 3" charset="2"/>
              <a:buNone/>
            </a:pPr>
            <a:r>
              <a:rPr lang="de-A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Ich kann wieder wachsen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526EC83D-340E-4D96-9D7E-6642F17DA7D1}"/>
              </a:ext>
            </a:extLst>
          </p:cNvPr>
          <p:cNvSpPr/>
          <p:nvPr/>
        </p:nvSpPr>
        <p:spPr>
          <a:xfrm>
            <a:off x="210991" y="3485374"/>
            <a:ext cx="11949672" cy="3368190"/>
          </a:xfrm>
          <a:prstGeom prst="triangle">
            <a:avLst>
              <a:gd name="adj" fmla="val 49625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0" name="Gleichschenkliges Dreieck 19">
            <a:extLst>
              <a:ext uri="{FF2B5EF4-FFF2-40B4-BE49-F238E27FC236}">
                <a16:creationId xmlns:a16="http://schemas.microsoft.com/office/drawing/2014/main" id="{D6447F79-A445-4919-BA66-C4A28EC032A2}"/>
              </a:ext>
            </a:extLst>
          </p:cNvPr>
          <p:cNvSpPr/>
          <p:nvPr/>
        </p:nvSpPr>
        <p:spPr>
          <a:xfrm rot="10800000">
            <a:off x="-8980" y="105"/>
            <a:ext cx="12301163" cy="3429000"/>
          </a:xfrm>
          <a:prstGeom prst="triangl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63FF20F4-9F25-42E7-9564-6FAAABDB17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74802" y="3041714"/>
            <a:ext cx="2680791" cy="77457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AT" dirty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Sterben und Tod</a:t>
            </a:r>
          </a:p>
          <a:p>
            <a:pPr marL="0" indent="0">
              <a:buNone/>
            </a:pPr>
            <a:r>
              <a:rPr lang="de-AT" dirty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Wir + Ich stirbt mit dem Du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BE610BAC-1C47-476B-ACE1-D64EE1F36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625" y="4436"/>
            <a:ext cx="109737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33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2F32F59-6B69-4D9E-A680-DAFE90D3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5671"/>
            <a:ext cx="920576" cy="65232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9C4B661-158C-4781-AF94-2E95EAF91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572" y="515242"/>
            <a:ext cx="1128935" cy="109127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2A6A90A-5A0F-4CE0-AA57-9E0D0760B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304" y="513023"/>
            <a:ext cx="1133954" cy="109127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FCCAD6E-4CB5-402B-A1E8-0610DADD1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104" y="1604302"/>
            <a:ext cx="731583" cy="1042506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8E7D63B-ECEE-4E94-8080-45758FC4E7E2}"/>
              </a:ext>
            </a:extLst>
          </p:cNvPr>
          <p:cNvGrpSpPr/>
          <p:nvPr/>
        </p:nvGrpSpPr>
        <p:grpSpPr>
          <a:xfrm>
            <a:off x="3637421" y="3186846"/>
            <a:ext cx="1785734" cy="1112681"/>
            <a:chOff x="3637421" y="3186846"/>
            <a:chExt cx="1785734" cy="1112681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9AE8F4F-1625-43F4-BA86-9A52C2507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37421" y="3186846"/>
              <a:ext cx="1140050" cy="1097146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C91B32F-A5BE-4719-BEE2-F9814B0F6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3104" y="3208248"/>
              <a:ext cx="1140051" cy="1091279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73F17B0-3B89-4E6A-9494-2ED802305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04398" y="3243156"/>
              <a:ext cx="713294" cy="1048603"/>
            </a:xfrm>
            <a:prstGeom prst="rect">
              <a:avLst/>
            </a:prstGeom>
          </p:spPr>
        </p:pic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05C7970A-41C7-44CD-AAC3-3E91C79E8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421" y="4942979"/>
            <a:ext cx="1133954" cy="109127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E7F77D0-DCD4-4824-9B02-54341C2AA6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8660" y="4993971"/>
            <a:ext cx="731583" cy="1042506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4E5556E-A971-436E-ACAB-F80C17A54E54}"/>
              </a:ext>
            </a:extLst>
          </p:cNvPr>
          <p:cNvGrpSpPr/>
          <p:nvPr/>
        </p:nvGrpSpPr>
        <p:grpSpPr>
          <a:xfrm>
            <a:off x="4155316" y="4927444"/>
            <a:ext cx="255575" cy="1091279"/>
            <a:chOff x="5731527" y="4950746"/>
            <a:chExt cx="255575" cy="1091279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D968401D-6E7D-46F3-A78E-D09E0B564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1527" y="4950746"/>
              <a:ext cx="201821" cy="1091279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45D5AB2-6E28-4A85-8AEC-39C0F91F0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85281" y="4999519"/>
              <a:ext cx="201821" cy="1042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463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1176055-9BF2-4FD7-BEF4-87AEB5E6F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30650" y="-2871413"/>
            <a:ext cx="7216522" cy="1250863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5AE0DF4-8300-4F05-ADC3-D1D75A41E8D8}"/>
              </a:ext>
            </a:extLst>
          </p:cNvPr>
          <p:cNvSpPr txBox="1"/>
          <p:nvPr/>
        </p:nvSpPr>
        <p:spPr>
          <a:xfrm>
            <a:off x="8487055" y="6611779"/>
            <a:ext cx="3906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Bild aus Lehrgang: Trauer erwärmen: Monika Müller und Thorsten Adelt</a:t>
            </a:r>
          </a:p>
        </p:txBody>
      </p:sp>
    </p:spTree>
    <p:extLst>
      <p:ext uri="{BB962C8B-B14F-4D97-AF65-F5344CB8AC3E}">
        <p14:creationId xmlns:p14="http://schemas.microsoft.com/office/powerpoint/2010/main" val="2568927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69684-40F2-4B3F-B1B2-BF188946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Auseinandersetzung mit meiner Trauer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5650437-099F-4C73-B815-D33D3C09B92A}"/>
              </a:ext>
            </a:extLst>
          </p:cNvPr>
          <p:cNvSpPr txBox="1"/>
          <p:nvPr/>
        </p:nvSpPr>
        <p:spPr>
          <a:xfrm>
            <a:off x="834501" y="2432482"/>
            <a:ext cx="50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Wozu?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50668C9-99D5-436C-8928-ADD17220F1ED}"/>
              </a:ext>
            </a:extLst>
          </p:cNvPr>
          <p:cNvSpPr txBox="1"/>
          <p:nvPr/>
        </p:nvSpPr>
        <p:spPr>
          <a:xfrm>
            <a:off x="1189607" y="3338004"/>
            <a:ext cx="9108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eigenen Trauererfahrungen helfen, um mit anderen besser umgehen zu können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Andockpunkte erkennen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Wenn ich meine Trauergeschichte annehmen kann, kann ich die der anderen leichter begleiten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DF06AAE-3379-47B8-949F-4CF0BC3EB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424" y="0"/>
            <a:ext cx="920576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52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14ED2A9-498A-4D54-BBF2-8C73E3B918FA}"/>
              </a:ext>
            </a:extLst>
          </p:cNvPr>
          <p:cNvSpPr txBox="1"/>
          <p:nvPr/>
        </p:nvSpPr>
        <p:spPr>
          <a:xfrm>
            <a:off x="1402672" y="497150"/>
            <a:ext cx="599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Resümee des heutigen Workshops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3E960BF-F740-4A59-BDC9-C15E070A0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18" y="1287261"/>
            <a:ext cx="3700350" cy="243821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BAA0FB1-5886-4BC1-9626-82A4C8FD3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62" y="3725476"/>
            <a:ext cx="3700350" cy="24669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CF56009-3B36-4820-A9DE-FC22CCF26445}"/>
              </a:ext>
            </a:extLst>
          </p:cNvPr>
          <p:cNvSpPr txBox="1"/>
          <p:nvPr/>
        </p:nvSpPr>
        <p:spPr>
          <a:xfrm>
            <a:off x="5015883" y="1828800"/>
            <a:ext cx="403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Das hätte ich nicht gebraucht, </a:t>
            </a:r>
          </a:p>
          <a:p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das lasse ich hier.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7FBC5B-E5FD-457E-8680-826EA0AD1079}"/>
              </a:ext>
            </a:extLst>
          </p:cNvPr>
          <p:cNvSpPr txBox="1"/>
          <p:nvPr/>
        </p:nvSpPr>
        <p:spPr>
          <a:xfrm>
            <a:off x="1794768" y="4924408"/>
            <a:ext cx="403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Das möchte ich verwenden, </a:t>
            </a:r>
          </a:p>
          <a:p>
            <a:r>
              <a:rPr lang="de-AT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das nehme ich mit.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F2EB207-61A1-4806-BA3A-3AFA4B901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5671"/>
            <a:ext cx="920576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8AB7E-B2BC-49B1-8683-48267B136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sz="48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Meine Trauer – Deine Trauer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29128B1-D6D4-44FA-A196-FEA9A659EB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Caritas Wien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F195C7-376E-439E-BD96-7DA92FCBB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4191"/>
            <a:ext cx="1097852" cy="7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47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C4246-BAB6-4037-AF65-50E99D05E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42" y="2768600"/>
            <a:ext cx="8596668" cy="1320800"/>
          </a:xfrm>
        </p:spPr>
        <p:txBody>
          <a:bodyPr/>
          <a:lstStyle/>
          <a:p>
            <a:pPr algn="ctr"/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Danke für dein DA-Sein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760F4C-C634-4F87-938C-ADA65F3E1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424" y="0"/>
            <a:ext cx="920576" cy="652329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EBCBA1C-EAE3-449E-991A-A7C0C32C3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368" y="3429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8DCAF5F-E8E8-4197-928C-CD1EFE079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302" y="4331156"/>
            <a:ext cx="33051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Astrid Bechter-Boss | Riedle 27 | 6972 Fußach</a:t>
            </a:r>
            <a:endParaRPr kumimoji="0" lang="de-AT" altLang="de-D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3"/>
              </a:rPr>
              <a:t>a.bechter-boss@lebenskreise.at</a:t>
            </a:r>
            <a:r>
              <a:rPr kumimoji="0" lang="de-AT" altLang="de-DE" sz="1100" b="0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| </a:t>
            </a:r>
            <a:r>
              <a:rPr kumimoji="0" lang="de-AT" altLang="de-DE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4"/>
              </a:rPr>
              <a:t>www.lebenskreise.at</a:t>
            </a:r>
            <a:r>
              <a:rPr kumimoji="0" lang="de-AT" altLang="de-DE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endParaRPr lang="de-AT" altLang="de-DE" sz="1100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4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19027-77DC-4F74-8608-5CACA1B2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Unsere Themen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C480E1-1F98-41F4-B48F-03C4DD356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18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 eigenen Trauererfahrungen reflektieren, um auf andere leichter eingehen zu können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8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ist Trauer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8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Selbstfürsorge und Achtsamkeit 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8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mit Angehörigen und </a:t>
            </a:r>
            <a:r>
              <a:rPr lang="de-AT" sz="1800" dirty="0" err="1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Klient:innen</a:t>
            </a:r>
            <a:r>
              <a:rPr lang="de-AT" sz="18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sprechen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8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ehrlich kann ich/muss ich sein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8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kann ich tun, um meine eigene Betroffenheit nicht auf die </a:t>
            </a:r>
            <a:r>
              <a:rPr lang="de-AT" sz="1800" dirty="0" err="1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Klient:in</a:t>
            </a:r>
            <a:r>
              <a:rPr lang="de-AT" sz="18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 übertragen</a:t>
            </a:r>
          </a:p>
          <a:p>
            <a:r>
              <a:rPr lang="de-AT" dirty="0">
                <a:solidFill>
                  <a:srgbClr val="538135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Gibt es richtig oder falsch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3E6151-0E02-4F1D-BC0A-350BF51EF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625" y="0"/>
            <a:ext cx="109737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1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22AA2-1A0A-4BAC-BE1D-C2B27AF0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1. Workshop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FAA82C-2247-40B5-8809-4C14ABA2D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Trauer ist nicht das Problem, Trauer ist die Lösung (Chris Paul)</a:t>
            </a:r>
          </a:p>
          <a:p>
            <a:endParaRPr lang="de-AT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Trauer ist die natürliche Reaktion auf einen Verlust (Kerstin Lammer)</a:t>
            </a:r>
          </a:p>
          <a:p>
            <a:endParaRPr lang="de-AT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Typologien der Trauer</a:t>
            </a:r>
          </a:p>
          <a:p>
            <a:endParaRPr lang="de-AT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Felder der Trauer</a:t>
            </a:r>
          </a:p>
          <a:p>
            <a:endParaRPr lang="de-AT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Meine Trauererfahrungen reflektieren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86FF37-9F5F-4788-9CF0-3E1D5BD70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24.2.2022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678597-C5C4-403D-92C2-FCC227328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741"/>
            <a:ext cx="109737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8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DF0EEEF-C475-4CE2-B290-90058DAF22AE}"/>
              </a:ext>
            </a:extLst>
          </p:cNvPr>
          <p:cNvSpPr txBox="1"/>
          <p:nvPr/>
        </p:nvSpPr>
        <p:spPr>
          <a:xfrm>
            <a:off x="3049480" y="3244469"/>
            <a:ext cx="4816136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de-AT" sz="1800" b="1" dirty="0">
                <a:solidFill>
                  <a:schemeClr val="accent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„Trauer ist nicht das Problem, Trauer ist die Lösung“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2BC2C7-D83F-474D-8E70-D4C9E89816C4}"/>
              </a:ext>
            </a:extLst>
          </p:cNvPr>
          <p:cNvSpPr txBox="1"/>
          <p:nvPr/>
        </p:nvSpPr>
        <p:spPr>
          <a:xfrm>
            <a:off x="6942338" y="3617969"/>
            <a:ext cx="92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 Paul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AD242B-3849-4944-BDB8-7E4C20BF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625" y="0"/>
            <a:ext cx="109737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4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9864363-568B-4583-8FD3-DB9DBD230794}"/>
              </a:ext>
            </a:extLst>
          </p:cNvPr>
          <p:cNvSpPr txBox="1"/>
          <p:nvPr/>
        </p:nvSpPr>
        <p:spPr>
          <a:xfrm>
            <a:off x="3049480" y="3244469"/>
            <a:ext cx="4904912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de-AT" sz="1800" b="1" dirty="0">
                <a:solidFill>
                  <a:schemeClr val="accent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„Trauer ist die natürliche Reaktion auf einen Verlust“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716B4A-F260-4C74-A46C-85E61DBADA65}"/>
              </a:ext>
            </a:extLst>
          </p:cNvPr>
          <p:cNvSpPr txBox="1"/>
          <p:nvPr/>
        </p:nvSpPr>
        <p:spPr>
          <a:xfrm>
            <a:off x="6560598" y="3617969"/>
            <a:ext cx="1305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Kerstin Lammer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669D90-0A96-4794-8233-33053C710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741"/>
            <a:ext cx="109737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7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adewanne, Palio, Rennen, Fluss, Wasser">
            <a:extLst>
              <a:ext uri="{FF2B5EF4-FFF2-40B4-BE49-F238E27FC236}">
                <a16:creationId xmlns:a16="http://schemas.microsoft.com/office/drawing/2014/main" id="{BA4FBB09-0922-4945-A17D-B3AEF3894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349" y="2243654"/>
            <a:ext cx="3961656" cy="29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07256F1-5A76-46DF-931A-F17D494E7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500297"/>
            <a:ext cx="3961656" cy="223007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38EAFC6-31EB-4373-B1F6-4BB39469E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737" y="4137200"/>
            <a:ext cx="4229345" cy="23807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6199D7-01E4-4127-85FC-2FBBC199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Typologien der Trauer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397D19-B756-4598-9CD5-30F063FBF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864630"/>
            <a:ext cx="4184035" cy="964351"/>
          </a:xfrm>
        </p:spPr>
        <p:txBody>
          <a:bodyPr/>
          <a:lstStyle/>
          <a:p>
            <a:pPr marL="0" indent="0">
              <a:buNone/>
            </a:pPr>
            <a:r>
              <a:rPr lang="de-AT" sz="4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Rationalisieren</a:t>
            </a:r>
            <a:r>
              <a:rPr lang="de-AT" dirty="0"/>
              <a:t>	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053EE3-CDB6-4C63-AC8F-8DF81521B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44491" y="4020122"/>
            <a:ext cx="4184034" cy="9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4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Aktivieren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6E9056B0-F079-41A0-A21C-023E564A45CD}"/>
              </a:ext>
            </a:extLst>
          </p:cNvPr>
          <p:cNvSpPr txBox="1">
            <a:spLocks/>
          </p:cNvSpPr>
          <p:nvPr/>
        </p:nvSpPr>
        <p:spPr>
          <a:xfrm>
            <a:off x="2994392" y="5553606"/>
            <a:ext cx="4184034" cy="9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de-AT" sz="4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Versteinern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FE94A16-7C64-49F5-8CCD-4F77118D5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4625" y="0"/>
            <a:ext cx="109737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6128023-69B0-49A8-BA56-A92B69F8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741"/>
            <a:ext cx="1097375" cy="77425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C6AFF4A-92B5-4322-8483-833DF5C9B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24" y="697599"/>
            <a:ext cx="3962743" cy="2231329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D6E767B-D6EA-499E-9BAE-5884C947497B}"/>
              </a:ext>
            </a:extLst>
          </p:cNvPr>
          <p:cNvSpPr txBox="1">
            <a:spLocks/>
          </p:cNvSpPr>
          <p:nvPr/>
        </p:nvSpPr>
        <p:spPr>
          <a:xfrm>
            <a:off x="5116169" y="1399814"/>
            <a:ext cx="4184035" cy="9643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de-AT" sz="4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Rationalisieren</a:t>
            </a:r>
            <a:r>
              <a:rPr lang="de-AT" dirty="0"/>
              <a:t>	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5EFD6F-8DCE-4AC3-A600-90BA57EB7D27}"/>
              </a:ext>
            </a:extLst>
          </p:cNvPr>
          <p:cNvSpPr txBox="1"/>
          <p:nvPr/>
        </p:nvSpPr>
        <p:spPr>
          <a:xfrm>
            <a:off x="1926453" y="3338004"/>
            <a:ext cx="7297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Ich will es verstehen!</a:t>
            </a:r>
          </a:p>
          <a:p>
            <a:endParaRPr lang="de-AT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 muss ich doch Informationen bekommen!</a:t>
            </a:r>
          </a:p>
          <a:p>
            <a:endParaRPr lang="de-AT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Wer kann mir das erklären?</a:t>
            </a:r>
          </a:p>
          <a:p>
            <a:endParaRPr lang="de-AT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Gefühle zulassen ist mit vermeintlichem Zusammenbruch verbunden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1BFD3DB-DD58-41DB-A7B9-DADC6A9C1079}"/>
              </a:ext>
            </a:extLst>
          </p:cNvPr>
          <p:cNvSpPr txBox="1"/>
          <p:nvPr/>
        </p:nvSpPr>
        <p:spPr>
          <a:xfrm>
            <a:off x="7341833" y="2217804"/>
            <a:ext cx="161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Verkopft</a:t>
            </a:r>
          </a:p>
        </p:txBody>
      </p:sp>
    </p:spTree>
    <p:extLst>
      <p:ext uri="{BB962C8B-B14F-4D97-AF65-F5344CB8AC3E}">
        <p14:creationId xmlns:p14="http://schemas.microsoft.com/office/powerpoint/2010/main" val="348817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adewanne, Palio, Rennen, Fluss, Wasser">
            <a:extLst>
              <a:ext uri="{FF2B5EF4-FFF2-40B4-BE49-F238E27FC236}">
                <a16:creationId xmlns:a16="http://schemas.microsoft.com/office/drawing/2014/main" id="{BA4FBB09-0922-4945-A17D-B3AEF3894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84" y="263934"/>
            <a:ext cx="3961656" cy="29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053EE3-CDB6-4C63-AC8F-8DF81521B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7664" y="1179268"/>
            <a:ext cx="4184034" cy="9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4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Aktivieren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FE94A16-7C64-49F5-8CCD-4F77118D5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625" y="0"/>
            <a:ext cx="1097375" cy="77425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A31A792-9C1F-47FF-9EEB-3D3F22A7FA9C}"/>
              </a:ext>
            </a:extLst>
          </p:cNvPr>
          <p:cNvSpPr txBox="1"/>
          <p:nvPr/>
        </p:nvSpPr>
        <p:spPr>
          <a:xfrm>
            <a:off x="1637664" y="2815582"/>
            <a:ext cx="58639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Nur nicht stehen bleiben.</a:t>
            </a:r>
          </a:p>
          <a:p>
            <a:endParaRPr lang="de-AT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Ich mach das schon.</a:t>
            </a:r>
          </a:p>
          <a:p>
            <a:endParaRPr lang="de-AT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Ich bekomme das in den Griff.</a:t>
            </a:r>
          </a:p>
          <a:p>
            <a:endParaRPr lang="de-AT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Was ist zu organisieren?</a:t>
            </a:r>
          </a:p>
          <a:p>
            <a:endParaRPr lang="de-AT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Ausstieg aus Aktivität ist wie eine Bremsung von 180 auf 0</a:t>
            </a:r>
          </a:p>
          <a:p>
            <a:endParaRPr lang="de-AT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Unterschied hin zu oder weg von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956A5B6-30E8-40DE-AED9-ADD6A9C6DC17}"/>
              </a:ext>
            </a:extLst>
          </p:cNvPr>
          <p:cNvSpPr txBox="1"/>
          <p:nvPr/>
        </p:nvSpPr>
        <p:spPr>
          <a:xfrm>
            <a:off x="2610035" y="1851231"/>
            <a:ext cx="192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Macher:in</a:t>
            </a:r>
            <a:endParaRPr lang="de-AT" sz="32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794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675</Words>
  <Application>Microsoft Office PowerPoint</Application>
  <PresentationFormat>Breitbild</PresentationFormat>
  <Paragraphs>131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Trebuchet MS</vt:lpstr>
      <vt:lpstr>Wingdings 3</vt:lpstr>
      <vt:lpstr>Facette</vt:lpstr>
      <vt:lpstr>Herzlich willkommen </vt:lpstr>
      <vt:lpstr>Meine Trauer – Deine Trauer</vt:lpstr>
      <vt:lpstr>Unsere Themen</vt:lpstr>
      <vt:lpstr>1. Workshop</vt:lpstr>
      <vt:lpstr>PowerPoint-Präsentation</vt:lpstr>
      <vt:lpstr>PowerPoint-Präsentation</vt:lpstr>
      <vt:lpstr>Typologien der Trauer</vt:lpstr>
      <vt:lpstr>PowerPoint-Präsentation</vt:lpstr>
      <vt:lpstr>PowerPoint-Präsentation</vt:lpstr>
      <vt:lpstr>PowerPoint-Präsentation</vt:lpstr>
      <vt:lpstr>Übung zu den Typologien</vt:lpstr>
      <vt:lpstr>PowerPoint-Präsentation</vt:lpstr>
      <vt:lpstr>PowerPoint-Präsentation</vt:lpstr>
      <vt:lpstr>Weil es unangenehm ist, an den Tod zu denken, tun wir es auch nicht</vt:lpstr>
      <vt:lpstr>Felder der Trauer</vt:lpstr>
      <vt:lpstr>PowerPoint-Präsentation</vt:lpstr>
      <vt:lpstr>PowerPoint-Präsentation</vt:lpstr>
      <vt:lpstr>Auseinandersetzung mit meiner Trauer</vt:lpstr>
      <vt:lpstr>PowerPoint-Präsentation</vt:lpstr>
      <vt:lpstr>Danke für dein DA-Sein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Trauer – Deine Trauer</dc:title>
  <dc:creator>a.bechter-boss@lebenskreise.at</dc:creator>
  <cp:lastModifiedBy>a.bechter-boss@lebenskreise.at</cp:lastModifiedBy>
  <cp:revision>4</cp:revision>
  <dcterms:created xsi:type="dcterms:W3CDTF">2022-02-22T08:53:15Z</dcterms:created>
  <dcterms:modified xsi:type="dcterms:W3CDTF">2022-02-24T14:09:35Z</dcterms:modified>
</cp:coreProperties>
</file>